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369" r:id="rId4"/>
    <p:sldId id="368" r:id="rId5"/>
    <p:sldId id="423" r:id="rId6"/>
    <p:sldId id="390" r:id="rId7"/>
    <p:sldId id="376" r:id="rId8"/>
    <p:sldId id="424" r:id="rId9"/>
    <p:sldId id="370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9999"/>
    <a:srgbClr val="00ECFE"/>
    <a:srgbClr val="9966FF"/>
    <a:srgbClr val="FFFF66"/>
    <a:srgbClr val="66CCFF"/>
    <a:srgbClr val="FF99FF"/>
    <a:srgbClr val="FFFF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9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Ovr>
    <a:masterClrMapping/>
  </p:clrMapOvr>
  <p:transition advTm="1648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>
                <a:alpha val="100000"/>
              </a:srgbClr>
            </a:gs>
            <a:gs pos="30000">
              <a:srgbClr val="66008F">
                <a:alpha val="100000"/>
              </a:srgbClr>
            </a:gs>
            <a:gs pos="64999">
              <a:srgbClr val="BA0066">
                <a:alpha val="100000"/>
              </a:srgbClr>
            </a:gs>
            <a:gs pos="89999">
              <a:srgbClr val="FF0000">
                <a:alpha val="100000"/>
              </a:srgbClr>
            </a:gs>
            <a:gs pos="100000">
              <a:srgbClr val="FF8200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Year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0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>
              <a:latin typeface="Times New Roman" panose="02020603050405020304" charset="0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dirty="0">
                <a:latin typeface="Times New Roman" panose="02020603050405020304" charset="0"/>
              </a:rPr>
            </a:fld>
            <a:endParaRPr lang="en-US" dirty="0">
              <a:latin typeface="Times New Roman" panose="020206030504050203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648">
    <p:blinds/>
  </p:transition>
  <p:hf sldNum="0" hdr="0" ftr="0" dt="0"/>
  <p:txStyles>
    <p:title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Garamond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rgbClr val="66FF33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257800"/>
          </a:xfrm>
          <a:ln/>
        </p:spPr>
        <p:txBody>
          <a:bodyPr anchor="ctr" anchorCtr="0"/>
          <a:p>
            <a:r>
              <a:rPr sz="3600" b="1">
                <a:latin typeface="Univers" pitchFamily="34" charset="0"/>
              </a:rPr>
              <a:t>72 </a:t>
            </a:r>
            <a:r>
              <a:rPr sz="3600">
                <a:latin typeface="Univers" pitchFamily="34" charset="0"/>
              </a:rPr>
              <a:t>teachers attend a maths course, aged between</a:t>
            </a:r>
            <a:r>
              <a:rPr sz="3600" b="1">
                <a:latin typeface="Univers" pitchFamily="34" charset="0"/>
              </a:rPr>
              <a:t> 20 </a:t>
            </a:r>
            <a:r>
              <a:rPr sz="3600">
                <a:latin typeface="Univers" pitchFamily="34" charset="0"/>
              </a:rPr>
              <a:t>and</a:t>
            </a:r>
            <a:r>
              <a:rPr sz="3600" b="1">
                <a:latin typeface="Univers" pitchFamily="34" charset="0"/>
              </a:rPr>
              <a:t> 80. </a:t>
            </a:r>
            <a:r>
              <a:rPr sz="3600">
                <a:latin typeface="Univers" pitchFamily="34" charset="0"/>
              </a:rPr>
              <a:t>The</a:t>
            </a:r>
            <a:r>
              <a:rPr sz="3600" b="1">
                <a:latin typeface="Univers" pitchFamily="34" charset="0"/>
              </a:rPr>
              <a:t> </a:t>
            </a:r>
            <a:r>
              <a:rPr sz="3600">
                <a:latin typeface="Univers" pitchFamily="34" charset="0"/>
              </a:rPr>
              <a:t>ratio of men to women is</a:t>
            </a:r>
            <a:r>
              <a:rPr sz="3600" b="1">
                <a:latin typeface="Univers" pitchFamily="34" charset="0"/>
              </a:rPr>
              <a:t> 1 </a:t>
            </a:r>
            <a:r>
              <a:rPr sz="3600">
                <a:latin typeface="Univers" pitchFamily="34" charset="0"/>
              </a:rPr>
              <a:t>to</a:t>
            </a:r>
            <a:r>
              <a:rPr sz="3600" b="1">
                <a:latin typeface="Univers" pitchFamily="34" charset="0"/>
              </a:rPr>
              <a:t> 6.  </a:t>
            </a:r>
            <a:r>
              <a:rPr sz="3600">
                <a:latin typeface="Univers" pitchFamily="34" charset="0"/>
              </a:rPr>
              <a:t>There are</a:t>
            </a:r>
            <a:r>
              <a:rPr sz="3600" b="1">
                <a:latin typeface="Univers" pitchFamily="34" charset="0"/>
              </a:rPr>
              <a:t> 18 </a:t>
            </a:r>
            <a:r>
              <a:rPr sz="3600">
                <a:latin typeface="Univers" pitchFamily="34" charset="0"/>
              </a:rPr>
              <a:t>tables and</a:t>
            </a:r>
            <a:r>
              <a:rPr sz="3600" b="1">
                <a:latin typeface="Univers" pitchFamily="34" charset="0"/>
              </a:rPr>
              <a:t> 13 </a:t>
            </a:r>
            <a:r>
              <a:rPr sz="3600">
                <a:latin typeface="Univers" pitchFamily="34" charset="0"/>
              </a:rPr>
              <a:t>mints on each table.</a:t>
            </a:r>
            <a:br>
              <a:rPr sz="3600">
                <a:latin typeface="Univers" pitchFamily="34" charset="0"/>
              </a:rPr>
            </a:br>
            <a:br>
              <a:rPr sz="3600">
                <a:latin typeface="Univers" pitchFamily="34" charset="0"/>
              </a:rPr>
            </a:br>
            <a:r>
              <a:rPr sz="3600" b="1" i="1">
                <a:latin typeface="Univers" pitchFamily="34" charset="0"/>
              </a:rPr>
              <a:t>How many mints are there per teacher?</a:t>
            </a:r>
            <a:br>
              <a:rPr b="1" i="1">
                <a:latin typeface="Univers" pitchFamily="34" charset="0"/>
              </a:rPr>
            </a:br>
            <a:endParaRPr>
              <a:latin typeface="Univers" pitchFamily="34" charset="0"/>
            </a:endParaRPr>
          </a:p>
        </p:txBody>
      </p:sp>
    </p:spTree>
  </p:cSld>
  <p:clrMapOvr>
    <a:masterClrMapping/>
  </p:clrMapOvr>
  <p:transition advTm="1648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00"/>
            </a:gs>
            <a:gs pos="100000">
              <a:srgbClr val="FF3300">
                <a:gamma/>
                <a:shade val="46275"/>
                <a:invGamma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22883" name="Text Placeholder 122882"/>
          <p:cNvSpPr>
            <a:spLocks noGrp="1"/>
          </p:cNvSpPr>
          <p:nvPr>
            <p:ph type="body" idx="1"/>
          </p:nvPr>
        </p:nvSpPr>
        <p:spPr>
          <a:xfrm>
            <a:off x="684213" y="765175"/>
            <a:ext cx="7772400" cy="4114800"/>
          </a:xfrm>
          <a:ln/>
        </p:spPr>
        <p:txBody>
          <a:bodyPr/>
          <a:p>
            <a:r>
              <a:rPr lang="en-GB" altLang="x-none">
                <a:latin typeface="Georgia" panose="02040502050405020303" pitchFamily="18" charset="0"/>
              </a:rPr>
              <a:t>A pair of trainers cost £48.00</a:t>
            </a:r>
            <a:endParaRPr lang="en-GB" altLang="x-none">
              <a:latin typeface="Georgia" panose="02040502050405020303" pitchFamily="18" charset="0"/>
            </a:endParaRPr>
          </a:p>
          <a:p>
            <a:r>
              <a:rPr lang="en-GB" altLang="x-none">
                <a:latin typeface="Georgia" panose="02040502050405020303" pitchFamily="18" charset="0"/>
              </a:rPr>
              <a:t>In the sale there was a 25% reduction.</a:t>
            </a:r>
            <a:endParaRPr lang="en-GB" altLang="x-none">
              <a:latin typeface="Georgia" panose="02040502050405020303" pitchFamily="18" charset="0"/>
            </a:endParaRPr>
          </a:p>
          <a:p>
            <a:endParaRPr lang="en-GB" altLang="x-none">
              <a:latin typeface="Georgia" panose="02040502050405020303" pitchFamily="18" charset="0"/>
            </a:endParaRPr>
          </a:p>
          <a:p>
            <a:r>
              <a:rPr lang="en-GB" altLang="x-none">
                <a:latin typeface="Georgia" panose="02040502050405020303" pitchFamily="18" charset="0"/>
              </a:rPr>
              <a:t>What is the cost of the trainers in the sale?</a:t>
            </a:r>
            <a:endParaRPr lang="en-GB" altLang="x-none"/>
          </a:p>
        </p:txBody>
      </p:sp>
      <p:graphicFrame>
        <p:nvGraphicFramePr>
          <p:cNvPr id="122884" name="Object 122883"/>
          <p:cNvGraphicFramePr/>
          <p:nvPr/>
        </p:nvGraphicFramePr>
        <p:xfrm>
          <a:off x="5029200" y="4413250"/>
          <a:ext cx="1981200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32790" imgH="529590" progId="MS_ClipArt_Gallery.2">
                  <p:embed/>
                </p:oleObj>
              </mc:Choice>
              <mc:Fallback>
                <p:oleObj name="" r:id="rId1" imgW="732790" imgH="529590" progId="MS_ClipArt_Gallery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29200" y="4413250"/>
                        <a:ext cx="1981200" cy="14366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648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FF66"/>
            </a:gs>
            <a:gs pos="100000">
              <a:srgbClr val="FFFF6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21859" name="Text Placeholder 121858"/>
          <p:cNvSpPr>
            <a:spLocks noGrp="1"/>
          </p:cNvSpPr>
          <p:nvPr>
            <p:ph type="body" idx="1"/>
          </p:nvPr>
        </p:nvSpPr>
        <p:spPr>
          <a:xfrm>
            <a:off x="755650" y="765175"/>
            <a:ext cx="7772400" cy="4114800"/>
          </a:xfrm>
          <a:ln/>
        </p:spPr>
        <p:txBody>
          <a:bodyPr/>
          <a:p>
            <a:r>
              <a:rPr lang="en-GB" altLang="x-none">
                <a:latin typeface="Georgia" panose="02040502050405020303" pitchFamily="18" charset="0"/>
              </a:rPr>
              <a:t>The latest Britney Spears C.D. costs £12.99.</a:t>
            </a:r>
            <a:endParaRPr lang="en-GB" altLang="x-none">
              <a:latin typeface="Georgia" panose="02040502050405020303" pitchFamily="18" charset="0"/>
            </a:endParaRPr>
          </a:p>
          <a:p>
            <a:r>
              <a:rPr lang="en-GB" altLang="x-none">
                <a:latin typeface="Georgia" panose="02040502050405020303" pitchFamily="18" charset="0"/>
              </a:rPr>
              <a:t>Sophie has £1.50 pocket money each week.</a:t>
            </a:r>
            <a:endParaRPr lang="en-GB" altLang="x-none">
              <a:latin typeface="Georgia" panose="02040502050405020303" pitchFamily="18" charset="0"/>
            </a:endParaRPr>
          </a:p>
          <a:p>
            <a:r>
              <a:rPr lang="en-GB" altLang="x-none">
                <a:latin typeface="Georgia" panose="02040502050405020303" pitchFamily="18" charset="0"/>
              </a:rPr>
              <a:t>How many weeks will it take her to save up to buy the C.D?</a:t>
            </a:r>
            <a:endParaRPr lang="en-GB" altLang="x-none">
              <a:latin typeface="Georgia" panose="02040502050405020303" pitchFamily="18" charset="0"/>
            </a:endParaRPr>
          </a:p>
        </p:txBody>
      </p:sp>
      <p:graphicFrame>
        <p:nvGraphicFramePr>
          <p:cNvPr id="121860" name="Object 121859"/>
          <p:cNvGraphicFramePr/>
          <p:nvPr/>
        </p:nvGraphicFramePr>
        <p:xfrm>
          <a:off x="5638800" y="5105400"/>
          <a:ext cx="15240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739775" imgH="514350" progId="MS_ClipArt_Gallery.2">
                  <p:embed/>
                </p:oleObj>
              </mc:Choice>
              <mc:Fallback>
                <p:oleObj name="" r:id="rId1" imgW="739775" imgH="514350" progId="MS_ClipArt_Gallery.2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5105400"/>
                        <a:ext cx="1524000" cy="1058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648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66">
                <a:gamma/>
                <a:shade val="46275"/>
                <a:invGamma/>
              </a:srgbClr>
            </a:gs>
            <a:gs pos="100000">
              <a:srgbClr val="FFFF6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78179" name="Text Placeholder 178178"/>
          <p:cNvSpPr>
            <a:spLocks noGrp="1"/>
          </p:cNvSpPr>
          <p:nvPr>
            <p:ph type="body" idx="1"/>
          </p:nvPr>
        </p:nvSpPr>
        <p:spPr>
          <a:xfrm>
            <a:off x="611188" y="908050"/>
            <a:ext cx="7772400" cy="4114800"/>
          </a:xfrm>
          <a:ln/>
        </p:spPr>
        <p:txBody>
          <a:bodyPr/>
          <a:p>
            <a:r>
              <a:rPr lang="en-GB" altLang="x-none">
                <a:latin typeface="Garamond" pitchFamily="18" charset="0"/>
              </a:rPr>
              <a:t>A book has 450 pages.</a:t>
            </a:r>
            <a:endParaRPr lang="en-GB" altLang="x-none">
              <a:latin typeface="Garamond" pitchFamily="18" charset="0"/>
            </a:endParaRPr>
          </a:p>
          <a:p>
            <a:r>
              <a:rPr lang="en-GB" altLang="x-none">
                <a:latin typeface="Garamond" pitchFamily="18" charset="0"/>
              </a:rPr>
              <a:t>I’ve read 36 pages a day for 4 days.</a:t>
            </a:r>
            <a:endParaRPr lang="en-GB" altLang="x-none">
              <a:latin typeface="Garamond" pitchFamily="18" charset="0"/>
            </a:endParaRPr>
          </a:p>
          <a:p>
            <a:endParaRPr lang="en-GB" altLang="x-none">
              <a:latin typeface="Garamond" pitchFamily="18" charset="0"/>
            </a:endParaRPr>
          </a:p>
          <a:p>
            <a:r>
              <a:rPr lang="en-GB" altLang="x-none">
                <a:latin typeface="Garamond" pitchFamily="18" charset="0"/>
              </a:rPr>
              <a:t>If I continue to read at the same rate, how many more days will it take to finish the book?</a:t>
            </a:r>
            <a:endParaRPr lang="en-GB" altLang="x-none">
              <a:latin typeface="Garamond" pitchFamily="18" charset="0"/>
            </a:endParaRPr>
          </a:p>
        </p:txBody>
      </p:sp>
      <p:graphicFrame>
        <p:nvGraphicFramePr>
          <p:cNvPr id="178180" name="Object 178179"/>
          <p:cNvGraphicFramePr/>
          <p:nvPr/>
        </p:nvGraphicFramePr>
        <p:xfrm>
          <a:off x="4419600" y="5097463"/>
          <a:ext cx="16764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036320" imgH="504825" progId="MS_ClipArt_Gallery.2">
                  <p:embed/>
                </p:oleObj>
              </mc:Choice>
              <mc:Fallback>
                <p:oleObj name="" r:id="rId1" imgW="1036320" imgH="504825" progId="MS_ClipArt_Gallery.2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19600" y="5097463"/>
                        <a:ext cx="1676400" cy="817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648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4387" name="Text Placeholder 144386"/>
          <p:cNvSpPr>
            <a:spLocks noGrp="1"/>
          </p:cNvSpPr>
          <p:nvPr>
            <p:ph type="body" idx="1"/>
          </p:nvPr>
        </p:nvSpPr>
        <p:spPr>
          <a:xfrm>
            <a:off x="611188" y="981075"/>
            <a:ext cx="7772400" cy="4114800"/>
          </a:xfrm>
          <a:ln/>
        </p:spPr>
        <p:txBody>
          <a:bodyPr/>
          <a:p>
            <a:r>
              <a:rPr lang="en-GB" altLang="x-none">
                <a:latin typeface="Garamond" pitchFamily="18" charset="0"/>
              </a:rPr>
              <a:t>12 local schools organised a football tournament.  Each school could bring 11 players and 2 substitutes.</a:t>
            </a:r>
            <a:endParaRPr lang="en-GB" altLang="x-none">
              <a:latin typeface="Garamond" pitchFamily="18" charset="0"/>
            </a:endParaRPr>
          </a:p>
          <a:p>
            <a:r>
              <a:rPr lang="en-GB" altLang="x-none">
                <a:latin typeface="Garamond" pitchFamily="18" charset="0"/>
              </a:rPr>
              <a:t>How many children were involved in the tournament?</a:t>
            </a:r>
            <a:endParaRPr lang="en-GB" altLang="x-none">
              <a:latin typeface="Garamond" pitchFamily="18" charset="0"/>
            </a:endParaRPr>
          </a:p>
          <a:p>
            <a:r>
              <a:rPr lang="en-GB" altLang="x-none">
                <a:latin typeface="Garamond" pitchFamily="18" charset="0"/>
              </a:rPr>
              <a:t>4 schools reached the semi-finals.  If each school used 1 substitute how many children played in the semi-final matches?</a:t>
            </a:r>
            <a:endParaRPr lang="en-GB" altLang="x-none">
              <a:latin typeface="Garamond" pitchFamily="18" charset="0"/>
            </a:endParaRPr>
          </a:p>
        </p:txBody>
      </p:sp>
      <p:graphicFrame>
        <p:nvGraphicFramePr>
          <p:cNvPr id="144388" name="Object 144387"/>
          <p:cNvGraphicFramePr/>
          <p:nvPr/>
        </p:nvGraphicFramePr>
        <p:xfrm>
          <a:off x="7092950" y="188913"/>
          <a:ext cx="1398588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638810" imgH="640080" progId="MS_ClipArt_Gallery.2">
                  <p:embed/>
                </p:oleObj>
              </mc:Choice>
              <mc:Fallback>
                <p:oleObj name="" r:id="rId1" imgW="638810" imgH="640080" progId="MS_ClipArt_Gallery.2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92950" y="188913"/>
                        <a:ext cx="1398588" cy="1401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648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30051" name="Text Placeholder 130050"/>
          <p:cNvSpPr>
            <a:spLocks noGrp="1"/>
          </p:cNvSpPr>
          <p:nvPr>
            <p:ph type="body" idx="1"/>
          </p:nvPr>
        </p:nvSpPr>
        <p:spPr>
          <a:xfrm>
            <a:off x="684213" y="692150"/>
            <a:ext cx="7772400" cy="4114800"/>
          </a:xfrm>
          <a:ln/>
        </p:spPr>
        <p:txBody>
          <a:bodyPr/>
          <a:p>
            <a:r>
              <a:rPr lang="en-GB" altLang="x-none">
                <a:solidFill>
                  <a:schemeClr val="bg1"/>
                </a:solidFill>
              </a:rPr>
              <a:t>Class RB designed some paper aeroplanes.  Group 1’s plane flew 2m 16cm.  Group 2’s plane flew 1m 37 cm further.  Group 3’s plane flew 1m 46cm less than group 1’s.</a:t>
            </a:r>
            <a:endParaRPr lang="en-GB" altLang="x-none">
              <a:solidFill>
                <a:schemeClr val="bg1"/>
              </a:solidFill>
            </a:endParaRPr>
          </a:p>
          <a:p>
            <a:r>
              <a:rPr lang="en-GB" altLang="x-none">
                <a:solidFill>
                  <a:schemeClr val="bg1"/>
                </a:solidFill>
              </a:rPr>
              <a:t>What is the difference between the distances plane 1 and plane 3 flew?</a:t>
            </a:r>
            <a:endParaRPr lang="en-GB" altLang="x-none">
              <a:solidFill>
                <a:schemeClr val="bg1"/>
              </a:solidFill>
            </a:endParaRPr>
          </a:p>
          <a:p>
            <a:endParaRPr lang="en-GB" altLang="x-non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648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>
                <a:alpha val="100000"/>
              </a:srgbClr>
            </a:gs>
            <a:gs pos="39999">
              <a:srgbClr val="0A128C">
                <a:alpha val="100000"/>
              </a:srgbClr>
            </a:gs>
            <a:gs pos="70000">
              <a:srgbClr val="181CC7">
                <a:alpha val="100000"/>
              </a:srgbClr>
            </a:gs>
            <a:gs pos="88000">
              <a:srgbClr val="7005D4">
                <a:alpha val="100000"/>
              </a:srgbClr>
            </a:gs>
            <a:gs pos="100000">
              <a:srgbClr val="8C3D91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79203" name="Text Placeholder 179202"/>
          <p:cNvSpPr>
            <a:spLocks noGrp="1"/>
          </p:cNvSpPr>
          <p:nvPr>
            <p:ph type="body" idx="1"/>
          </p:nvPr>
        </p:nvSpPr>
        <p:spPr>
          <a:xfrm>
            <a:off x="684213" y="765175"/>
            <a:ext cx="7772400" cy="4114800"/>
          </a:xfrm>
          <a:ln/>
        </p:spPr>
        <p:txBody>
          <a:bodyPr/>
          <a:p>
            <a:r>
              <a:rPr lang="en-GB" altLang="x-none">
                <a:solidFill>
                  <a:schemeClr val="bg1"/>
                </a:solidFill>
                <a:latin typeface="Bookman Old Style" pitchFamily="18" charset="0"/>
              </a:rPr>
              <a:t>Pokemon cards cost £1.60 for 10.</a:t>
            </a:r>
            <a:endParaRPr lang="en-GB" altLang="x-none">
              <a:solidFill>
                <a:schemeClr val="bg1"/>
              </a:solidFill>
              <a:latin typeface="Bookman Old Style" pitchFamily="18" charset="0"/>
            </a:endParaRPr>
          </a:p>
          <a:p>
            <a:endParaRPr lang="en-GB" altLang="x-none">
              <a:solidFill>
                <a:schemeClr val="bg1"/>
              </a:solidFill>
              <a:latin typeface="Bookman Old Style" pitchFamily="18" charset="0"/>
            </a:endParaRPr>
          </a:p>
          <a:p>
            <a:r>
              <a:rPr lang="en-GB" altLang="x-none">
                <a:solidFill>
                  <a:schemeClr val="bg1"/>
                </a:solidFill>
                <a:latin typeface="Bookman Old Style" pitchFamily="18" charset="0"/>
              </a:rPr>
              <a:t>If there are 120 in the complete set, how much will a complete set cost?</a:t>
            </a:r>
            <a:endParaRPr lang="en-GB" altLang="x-none">
              <a:latin typeface="Bookman Old Style" pitchFamily="18" charset="0"/>
            </a:endParaRPr>
          </a:p>
        </p:txBody>
      </p:sp>
    </p:spTree>
  </p:cSld>
  <p:clrMapOvr>
    <a:masterClrMapping/>
  </p:clrMapOvr>
  <p:transition advTm="1648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3907" name="Text Placeholder 123906"/>
          <p:cNvSpPr>
            <a:spLocks noGrp="1"/>
          </p:cNvSpPr>
          <p:nvPr>
            <p:ph type="body" idx="1"/>
          </p:nvPr>
        </p:nvSpPr>
        <p:spPr>
          <a:xfrm>
            <a:off x="684213" y="765175"/>
            <a:ext cx="7772400" cy="4114800"/>
          </a:xfrm>
          <a:ln/>
        </p:spPr>
        <p:txBody>
          <a:bodyPr/>
          <a:p>
            <a:r>
              <a:rPr lang="en-GB" altLang="x-none">
                <a:latin typeface="Garamond" pitchFamily="18" charset="0"/>
              </a:rPr>
              <a:t>A square field has sides of 28 metres in length.</a:t>
            </a:r>
            <a:endParaRPr lang="en-GB" altLang="x-none">
              <a:latin typeface="Garamond" pitchFamily="18" charset="0"/>
            </a:endParaRPr>
          </a:p>
          <a:p>
            <a:r>
              <a:rPr lang="en-GB" altLang="x-none">
                <a:latin typeface="Garamond" pitchFamily="18" charset="0"/>
              </a:rPr>
              <a:t>What is the area of the field?</a:t>
            </a:r>
            <a:endParaRPr lang="en-GB" altLang="x-none">
              <a:latin typeface="Garamond" pitchFamily="18" charset="0"/>
            </a:endParaRPr>
          </a:p>
          <a:p>
            <a:r>
              <a:rPr lang="en-GB" altLang="x-none">
                <a:latin typeface="Garamond" pitchFamily="18" charset="0"/>
              </a:rPr>
              <a:t>How many metres of fencing would be needed to completely enclose the field?</a:t>
            </a:r>
            <a:endParaRPr lang="en-GB" altLang="x-none">
              <a:latin typeface="Garamond" pitchFamily="18" charset="0"/>
            </a:endParaRPr>
          </a:p>
        </p:txBody>
      </p:sp>
      <p:graphicFrame>
        <p:nvGraphicFramePr>
          <p:cNvPr id="123908" name="Object 123907"/>
          <p:cNvGraphicFramePr/>
          <p:nvPr/>
        </p:nvGraphicFramePr>
        <p:xfrm>
          <a:off x="3419475" y="3429000"/>
          <a:ext cx="2209800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1319530" imgH="849630" progId="MS_ClipArt_Gallery.2">
                  <p:embed/>
                </p:oleObj>
              </mc:Choice>
              <mc:Fallback>
                <p:oleObj name="" r:id="rId1" imgW="1319530" imgH="849630" progId="MS_ClipArt_Gallery.2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19475" y="3429000"/>
                        <a:ext cx="2209800" cy="1423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648">
    <p:blinds/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1350</Words>
  <Application>WPS Presentation</Application>
  <PresentationFormat>On-screen Show</PresentationFormat>
  <Paragraphs>32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8</vt:i4>
      </vt:variant>
    </vt:vector>
  </HeadingPairs>
  <TitlesOfParts>
    <vt:vector size="28" baseType="lpstr">
      <vt:lpstr>Arial</vt:lpstr>
      <vt:lpstr>SimSun</vt:lpstr>
      <vt:lpstr>Wingdings</vt:lpstr>
      <vt:lpstr>Times New Roman</vt:lpstr>
      <vt:lpstr>Comic Sans MS</vt:lpstr>
      <vt:lpstr>Univers</vt:lpstr>
      <vt:lpstr>C059</vt:lpstr>
      <vt:lpstr>Georgia</vt:lpstr>
      <vt:lpstr>Garamond</vt:lpstr>
      <vt:lpstr>Bookman Old Style</vt:lpstr>
      <vt:lpstr>Microsoft YaHei</vt:lpstr>
      <vt:lpstr>Arial Unicode MS</vt:lpstr>
      <vt:lpstr>Calibri</vt:lpstr>
      <vt:lpstr>Trebuchet MS</vt:lpstr>
      <vt:lpstr>Blank Presentation</vt:lpstr>
      <vt:lpstr>MS_ClipArt_Gallery.2</vt:lpstr>
      <vt:lpstr>MS_ClipArt_Gallery.2</vt:lpstr>
      <vt:lpstr>MS_ClipArt_Gallery.2</vt:lpstr>
      <vt:lpstr>MS_ClipArt_Gallery.2</vt:lpstr>
      <vt:lpstr>MS_ClipArt_Gallery.2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Hertfordshire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 Ashley brought 37 Pokemon cards to school. The teacher kept 5 of them. How many did he have left?</dc:title>
  <dc:creator>Hes, Wheathampstead</dc:creator>
  <cp:lastModifiedBy>apc</cp:lastModifiedBy>
  <cp:revision>95</cp:revision>
  <cp:lastPrinted>2024-04-10T06:25:36Z</cp:lastPrinted>
  <dcterms:created xsi:type="dcterms:W3CDTF">2024-04-10T06:25:36Z</dcterms:created>
  <dcterms:modified xsi:type="dcterms:W3CDTF">2024-04-10T06:25:36Z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